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4" autoAdjust="0"/>
    <p:restoredTop sz="94660"/>
  </p:normalViewPr>
  <p:slideViewPr>
    <p:cSldViewPr snapToGrid="0">
      <p:cViewPr varScale="1">
        <p:scale>
          <a:sx n="98" d="100"/>
          <a:sy n="98" d="100"/>
        </p:scale>
        <p:origin x="9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7F9048-641C-4C87-927E-E28B3D7CC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ECC883C-88BF-43AF-8B74-F87F4B28CF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EBB478-C594-4CCB-93D4-A1D0357D5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92C0AE-07F3-4315-938D-844F6BAE8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E15F7A-C489-480D-B123-A2989B726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352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809C16-1A4A-42AB-A96D-0D7EB8238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D4DAFE-A172-4709-B45E-4961ADBE3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1F6C1C-ADA6-4468-9C0E-C521E3EE1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DE8DA9-101F-4579-8529-3D6AA15F1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BAA2C4-4B58-43AB-A0B8-DE0782EEA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6880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B7FABED-A316-404F-A21A-2F41D37220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554603B-B7F6-4B9D-9F31-E05D8FB66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80064F-D134-45AF-A4A5-123518B7A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2CF4B2-9C92-42AC-9ACA-1FFC15D14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AEB6A0-42F0-4A90-A70E-49BC1F05B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455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3A2D9-5D2F-4312-8071-5970FD7A3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F577E3-F69B-4730-94FF-F25A7BBB9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7BB9BB-000A-477F-A725-7E5065321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799DB4-1524-450F-851C-9B2A3A5AE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ADD9B5-EBF1-4D65-887D-0F4B40D8C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7453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B915F5-85D3-4896-B1B7-9539A3D6D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632C63-6584-4080-A717-253A2FA04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0E66AE-ECB2-4BC7-837C-7800BD955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5B8BF3-1460-4440-B120-F4E7F4C3D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7BF248-B046-4591-8C5D-51A865978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5912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3FC381-70C0-4399-9529-88388D958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6C48F7-6678-41CE-85A9-4C418E3A65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679168-1625-485B-984B-376641167A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C8E429-DDB7-4214-B3B3-CACE02513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214A15-EA89-4129-B73C-CC5540B7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A70ACE-9E8A-42A7-BA0A-30E2530E8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660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379F6C-8AD7-4E55-9B33-B9CE85EC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A4A496-088B-4B8F-802C-51485CE2D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9D8748-A13B-49A6-94D1-3875894BC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885D4C4-2B44-4551-A59C-7A865B2A9D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E7900E6-2E2B-42AD-9860-73D6E2A101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5E42B9-EFB4-4083-B99A-34E3B53BE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B228DB-13AA-4D01-B215-0BE1290C8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FFE6EDC-BACE-428F-9574-7D7D778CF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750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9DC36-CB6B-4CB7-A504-EBD1D2B6C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F3E2E1F-563B-4F2D-9D0D-F7CD7E85A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5BB404B-1CFB-4D5A-ADBE-1C582BA6F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116A65-BF6A-4E48-BDA8-4AE481855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557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34CFDF-D2E7-4DDA-B0F5-84A9103CF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878CC62-4EA9-4E2D-8709-2B65CDD3C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182824-C3FB-4B64-B1F3-1394369D5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722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3F2FFA-E8D4-4F78-AEDC-011A5F393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413076-DBE8-44CB-9C5C-EC2868210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E83A18-F6BC-4F8F-941C-F81ACE5C2C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0DADED-1CC5-4F92-ACA9-8D475B054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C4C6EE-950B-4969-9DD4-497865D82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E95BA7-1410-4983-8935-1323E22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272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63DF31-183B-459C-9CB2-E8BDB107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84D5FFC-BCEB-4D1F-8C82-89CE965646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F53DDB8-C4E9-45F8-8C88-9EC493739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D4DC43-831E-412A-BCB0-743ABDB96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EBF306-B671-45D9-AF46-0C02A7FA6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DF5A4E-8D2C-4E74-BC95-46CB63F70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293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2C1D89-C7C1-4569-9F89-49C7D83A4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385C8C-1B35-4719-A68F-04EEC91198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769ECD-A440-47E1-9576-EE5EABD8B0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D25DF-8544-4D98-825C-C4D6183BE58A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89FF50-A2CB-4839-9426-EAFD4D16FC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13A2BC-FA41-4880-99AF-A5C04195C2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A5490-A59A-4FE5-9ECF-EDB19F4A26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456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46A5F57-F597-4C3F-86E5-F03B5A18F51A}"/>
              </a:ext>
            </a:extLst>
          </p:cNvPr>
          <p:cNvSpPr txBox="1"/>
          <p:nvPr/>
        </p:nvSpPr>
        <p:spPr>
          <a:xfrm>
            <a:off x="1116111" y="2367171"/>
            <a:ext cx="995977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latin typeface="-윤고딕350" panose="02030504000101010101" pitchFamily="18" charset="-127"/>
                <a:ea typeface="-윤고딕350" panose="02030504000101010101" pitchFamily="18" charset="-127"/>
              </a:rPr>
              <a:t>게임 아트 그래픽의 구분</a:t>
            </a:r>
            <a:endParaRPr lang="en-US" altLang="ko-KR" sz="4400" dirty="0"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pPr algn="ctr"/>
            <a:r>
              <a:rPr lang="ko-KR" altLang="en-US" sz="4400" dirty="0">
                <a:latin typeface="-윤고딕350" panose="02030504000101010101" pitchFamily="18" charset="-127"/>
                <a:ea typeface="-윤고딕350" panose="02030504000101010101" pitchFamily="18" charset="-127"/>
              </a:rPr>
              <a:t>리얼리즘</a:t>
            </a:r>
            <a:r>
              <a:rPr lang="en-US" altLang="ko-KR" sz="4400" dirty="0">
                <a:latin typeface="-윤고딕350" panose="02030504000101010101" pitchFamily="18" charset="-127"/>
                <a:ea typeface="-윤고딕350" panose="02030504000101010101" pitchFamily="18" charset="-127"/>
              </a:rPr>
              <a:t>(</a:t>
            </a:r>
            <a:r>
              <a:rPr lang="ko-KR" altLang="en-US" sz="4400" dirty="0">
                <a:latin typeface="-윤고딕350" panose="02030504000101010101" pitchFamily="18" charset="-127"/>
                <a:ea typeface="-윤고딕350" panose="02030504000101010101" pitchFamily="18" charset="-127"/>
              </a:rPr>
              <a:t>실사</a:t>
            </a:r>
            <a:r>
              <a:rPr lang="en-US" altLang="ko-KR" sz="4400" dirty="0">
                <a:latin typeface="-윤고딕350" panose="02030504000101010101" pitchFamily="18" charset="-127"/>
                <a:ea typeface="-윤고딕350" panose="02030504000101010101" pitchFamily="18" charset="-127"/>
              </a:rPr>
              <a:t>) VS</a:t>
            </a:r>
            <a:r>
              <a:rPr lang="ko-KR" altLang="en-US" sz="4400" dirty="0"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ko-KR" altLang="en-US" sz="4400" dirty="0" err="1">
                <a:latin typeface="-윤고딕350" panose="02030504000101010101" pitchFamily="18" charset="-127"/>
                <a:ea typeface="-윤고딕350" panose="02030504000101010101" pitchFamily="18" charset="-127"/>
              </a:rPr>
              <a:t>스타일라이즈드</a:t>
            </a:r>
            <a:r>
              <a:rPr lang="en-US" altLang="ko-KR" sz="4400" dirty="0">
                <a:latin typeface="-윤고딕350" panose="02030504000101010101" pitchFamily="18" charset="-127"/>
                <a:ea typeface="-윤고딕350" panose="02030504000101010101" pitchFamily="18" charset="-127"/>
              </a:rPr>
              <a:t>(</a:t>
            </a:r>
            <a:r>
              <a:rPr lang="ko-KR" altLang="en-US" sz="4400" dirty="0" err="1">
                <a:latin typeface="-윤고딕350" panose="02030504000101010101" pitchFamily="18" charset="-127"/>
                <a:ea typeface="-윤고딕350" panose="02030504000101010101" pitchFamily="18" charset="-127"/>
              </a:rPr>
              <a:t>손맵</a:t>
            </a:r>
            <a:r>
              <a:rPr lang="en-US" altLang="ko-KR" sz="4400" dirty="0">
                <a:latin typeface="-윤고딕350" panose="02030504000101010101" pitchFamily="18" charset="-127"/>
                <a:ea typeface="-윤고딕350" panose="02030504000101010101" pitchFamily="18" charset="-127"/>
              </a:rPr>
              <a:t>)</a:t>
            </a:r>
          </a:p>
          <a:p>
            <a:endParaRPr lang="ko-KR" altLang="en-US" sz="4400" dirty="0"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0219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7E057DE-A662-4467-92D6-8E6E91C064DF}"/>
              </a:ext>
            </a:extLst>
          </p:cNvPr>
          <p:cNvSpPr txBox="1"/>
          <p:nvPr/>
        </p:nvSpPr>
        <p:spPr>
          <a:xfrm>
            <a:off x="436228" y="536895"/>
            <a:ext cx="8018542" cy="78483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리얼리즘 실사의 의의 및 특징</a:t>
            </a:r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[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특징</a:t>
            </a:r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]</a:t>
            </a:r>
          </a:p>
          <a:p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PBR 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파이프 라인</a:t>
            </a:r>
            <a:endParaRPr lang="en-US" altLang="ko-KR" sz="1400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실제적임을 지향하나</a:t>
            </a:r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, 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실제로 </a:t>
            </a:r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‘</a:t>
            </a:r>
            <a:r>
              <a:rPr lang="ko-KR" altLang="en-US" sz="1400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리얼한가</a:t>
            </a:r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’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의 문제가 생길 수 있음</a:t>
            </a:r>
            <a:endParaRPr lang="en-US" altLang="ko-KR" sz="1400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게임 엔진과 포스트 프로세싱의 발전으로 이상적인 환경을 제작</a:t>
            </a:r>
            <a:endParaRPr lang="en-US" altLang="ko-KR" sz="1400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리얼리즘 작업물의 경우 </a:t>
            </a:r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&gt; 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실제 노을보다 훨씬 아름답다고 </a:t>
            </a:r>
            <a:r>
              <a:rPr lang="ko-KR" altLang="en-US" sz="1400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느껴짐</a:t>
            </a:r>
            <a:endParaRPr lang="en-US" altLang="ko-KR" sz="1400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사실적인 실루엣과 재질을 표현</a:t>
            </a:r>
            <a:endParaRPr lang="en-US" altLang="ko-KR" sz="1400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[</a:t>
            </a:r>
            <a:r>
              <a:rPr lang="ko-KR" altLang="en-US" sz="1400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실사풍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 지향의 포인트</a:t>
            </a:r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] 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배경 장소와 현실은 다르지만</a:t>
            </a:r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, ‘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이 공간에 있다는 </a:t>
            </a:r>
            <a:r>
              <a:rPr lang="ko-KR" altLang="en-US" sz="1400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몰입감</a:t>
            </a:r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’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을 확실하게 주고 있음</a:t>
            </a:r>
            <a:endParaRPr lang="en-US" altLang="ko-KR" sz="1400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[</a:t>
            </a:r>
            <a:r>
              <a:rPr lang="ko-KR" altLang="en-US" sz="1400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실사풍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 지향의 포인트</a:t>
            </a:r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] 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무조건적인 현재가 아니라 </a:t>
            </a:r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, 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판타지라도 </a:t>
            </a:r>
            <a:r>
              <a:rPr lang="en-US" altLang="ko-KR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‘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실제로 있을 법한 </a:t>
            </a:r>
            <a:r>
              <a:rPr lang="ko-KR" altLang="en-US" sz="1400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환경＇을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 </a:t>
            </a:r>
            <a:r>
              <a:rPr lang="ko-KR" altLang="en-US" sz="1400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구현하려고함</a:t>
            </a:r>
            <a:r>
              <a:rPr lang="ko-KR" altLang="en-US" sz="1400" dirty="0">
                <a:latin typeface="제주고딕" panose="02000300000000000000" pitchFamily="2" charset="-127"/>
                <a:ea typeface="제주고딕" panose="02000300000000000000" pitchFamily="2" charset="-127"/>
              </a:rPr>
              <a:t> </a:t>
            </a:r>
            <a:endParaRPr lang="en-US" altLang="ko-KR" sz="1400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sz="1400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pPr algn="ctr"/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57E1B09-FD07-4E4A-A0C4-6D4B430FF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59" y="3313653"/>
            <a:ext cx="1096327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277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A957AF-8A29-42E6-9681-0D9BCFD77EB4}"/>
              </a:ext>
            </a:extLst>
          </p:cNvPr>
          <p:cNvSpPr txBox="1"/>
          <p:nvPr/>
        </p:nvSpPr>
        <p:spPr>
          <a:xfrm>
            <a:off x="562062" y="486561"/>
            <a:ext cx="776045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스타일라이즈드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(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손 맵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)</a:t>
            </a: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[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특징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]</a:t>
            </a:r>
          </a:p>
          <a:p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쉐입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, 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컬러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, 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패턴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, 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재질 등 자유롭게 아티스트의 디자인이 들어갈 수 있음</a:t>
            </a:r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아티스트 본인이 원하는 </a:t>
            </a:r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디렉션으로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 과장 및 생략 가능</a:t>
            </a:r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PBR (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실사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) 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파이프 라인을 이용한 심플한 </a:t>
            </a:r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노멀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 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/ 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재질을 살린 스타일과 외곽선 등</a:t>
            </a:r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여러가지 창의적인 시도를 하는 개발사가 </a:t>
            </a:r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많아짐</a:t>
            </a:r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예시</a:t>
            </a:r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자연스럽고 </a:t>
            </a:r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믹싱이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 잘 된 터치감이 돋보임</a:t>
            </a:r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5670274-FFC7-4CDE-B3B0-B7852187C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062" y="3348846"/>
            <a:ext cx="7610475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589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A957AF-8A29-42E6-9681-0D9BCFD77EB4}"/>
              </a:ext>
            </a:extLst>
          </p:cNvPr>
          <p:cNvSpPr txBox="1"/>
          <p:nvPr/>
        </p:nvSpPr>
        <p:spPr>
          <a:xfrm>
            <a:off x="562062" y="486561"/>
            <a:ext cx="712887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스타일라이즈드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(Normal &amp; Shape)</a:t>
            </a: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[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특징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]</a:t>
            </a:r>
          </a:p>
          <a:p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노멀로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 </a:t>
            </a:r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머터리얼의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 세부 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Shape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을 표현 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+ 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페인팅 되었으나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, </a:t>
            </a:r>
          </a:p>
          <a:p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노멀의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 자연스러움을 해치지않는 면에서 자연스러움을 추구함</a:t>
            </a:r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Shape 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깨짐 등 포인트를 주고 싶은 부분만 살려서 </a:t>
            </a:r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스타일리쉬하게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 표현함</a:t>
            </a:r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예시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4724526-CA11-49CF-ACC2-6E9B4A5AF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051" y="2794885"/>
            <a:ext cx="75819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450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418EF3-3715-4964-9A9F-534B36CD58A7}"/>
              </a:ext>
            </a:extLst>
          </p:cNvPr>
          <p:cNvSpPr txBox="1"/>
          <p:nvPr/>
        </p:nvSpPr>
        <p:spPr>
          <a:xfrm>
            <a:off x="508959" y="258792"/>
            <a:ext cx="642996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셀 </a:t>
            </a:r>
            <a:r>
              <a:rPr lang="en-US" altLang="ko-KR" b="1" dirty="0"/>
              <a:t>/ </a:t>
            </a:r>
            <a:r>
              <a:rPr lang="ko-KR" altLang="en-US" b="1" dirty="0"/>
              <a:t>툰 </a:t>
            </a:r>
            <a:r>
              <a:rPr lang="ko-KR" altLang="en-US" b="1" dirty="0" err="1"/>
              <a:t>쉐이더</a:t>
            </a:r>
            <a:r>
              <a:rPr lang="ko-KR" altLang="en-US" b="1" dirty="0"/>
              <a:t> </a:t>
            </a:r>
            <a:r>
              <a:rPr lang="en-US" altLang="ko-KR" b="1" dirty="0"/>
              <a:t>(</a:t>
            </a:r>
            <a:r>
              <a:rPr lang="ko-KR" altLang="en-US" b="1" dirty="0" err="1"/>
              <a:t>카툰</a:t>
            </a:r>
            <a:r>
              <a:rPr lang="ko-KR" altLang="en-US" b="1" dirty="0"/>
              <a:t> 렌더링</a:t>
            </a:r>
            <a:r>
              <a:rPr lang="en-US" altLang="ko-KR" b="1" dirty="0"/>
              <a:t>)</a:t>
            </a:r>
            <a:br>
              <a:rPr lang="en-US" altLang="ko-KR" b="1" dirty="0"/>
            </a:br>
            <a:br>
              <a:rPr lang="en-US" altLang="ko-KR" b="1" dirty="0"/>
            </a:b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3D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그래픽을 이용하여 만화와 같은 느낌을 주는 화면을 만드는 것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. </a:t>
            </a:r>
          </a:p>
          <a:p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셀 </a:t>
            </a:r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셰이딩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, 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툰 </a:t>
            </a:r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셰이딩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, 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셀 </a:t>
            </a:r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셰이디드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 </a:t>
            </a:r>
            <a:r>
              <a:rPr lang="ko-KR" altLang="en-US" dirty="0" err="1">
                <a:latin typeface="제주고딕" panose="02000300000000000000" pitchFamily="2" charset="-127"/>
                <a:ea typeface="제주고딕" panose="02000300000000000000" pitchFamily="2" charset="-127"/>
              </a:rPr>
              <a:t>렌더링등으로</a:t>
            </a:r>
            <a:r>
              <a:rPr lang="ko-KR" altLang="en-US" dirty="0">
                <a:latin typeface="제주고딕" panose="02000300000000000000" pitchFamily="2" charset="-127"/>
                <a:ea typeface="제주고딕" panose="02000300000000000000" pitchFamily="2" charset="-127"/>
              </a:rPr>
              <a:t> 부르기도 한다</a:t>
            </a:r>
            <a:r>
              <a:rPr lang="en-US" altLang="ko-KR" dirty="0">
                <a:latin typeface="제주고딕" panose="02000300000000000000" pitchFamily="2" charset="-127"/>
                <a:ea typeface="제주고딕" panose="02000300000000000000" pitchFamily="2" charset="-127"/>
              </a:rPr>
              <a:t>.</a:t>
            </a:r>
            <a:endParaRPr lang="en-US" altLang="ko-KR" b="1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b="1" dirty="0">
              <a:latin typeface="제주고딕" panose="02000300000000000000" pitchFamily="2" charset="-127"/>
              <a:ea typeface="제주고딕" panose="02000300000000000000" pitchFamily="2" charset="-127"/>
            </a:endParaRPr>
          </a:p>
          <a:p>
            <a:endParaRPr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D7313E1-5CE5-42BE-A5D9-D5ECFE94A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76" y="2182448"/>
            <a:ext cx="3417832" cy="249310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CE1974F-7902-4D20-93EE-84580AAA7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8607" y="2180274"/>
            <a:ext cx="2905517" cy="24952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57B57B-DF0D-47B3-BF54-E3BDF62240D5}"/>
              </a:ext>
            </a:extLst>
          </p:cNvPr>
          <p:cNvSpPr txBox="1"/>
          <p:nvPr/>
        </p:nvSpPr>
        <p:spPr>
          <a:xfrm>
            <a:off x="1424777" y="4675551"/>
            <a:ext cx="4722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Before                                         After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25B0966-C08B-4944-BF73-1A5D2806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662" y="2319289"/>
            <a:ext cx="3619457" cy="235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62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0007316-4B1C-495E-9650-CEB37D3B276B}"/>
              </a:ext>
            </a:extLst>
          </p:cNvPr>
          <p:cNvSpPr txBox="1"/>
          <p:nvPr/>
        </p:nvSpPr>
        <p:spPr>
          <a:xfrm>
            <a:off x="486561" y="275562"/>
            <a:ext cx="2113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프로젝트 지향배경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0146F73-5271-4BD2-BB94-D7A5D650A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84" y="665090"/>
            <a:ext cx="4487459" cy="248078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7A0D6F4-5B43-4E6C-9B87-D60F39F00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8553" y="665090"/>
            <a:ext cx="4456626" cy="248078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EBE10B1-DC04-49DC-8CBB-CD11C9FDE3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75" y="3328552"/>
            <a:ext cx="4445649" cy="248078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86E61A9-2B32-4E16-A207-3B52B7C3FA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8553" y="3328552"/>
            <a:ext cx="4408454" cy="248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437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1544</TotalTime>
  <Words>227</Words>
  <Application>Microsoft Office PowerPoint</Application>
  <PresentationFormat>와이드스크린</PresentationFormat>
  <Paragraphs>52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-윤고딕350</vt:lpstr>
      <vt:lpstr>제주고딕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yhKim</dc:creator>
  <cp:lastModifiedBy>yhKim</cp:lastModifiedBy>
  <cp:revision>17</cp:revision>
  <dcterms:created xsi:type="dcterms:W3CDTF">2022-10-20T06:26:31Z</dcterms:created>
  <dcterms:modified xsi:type="dcterms:W3CDTF">2024-03-12T05:18:02Z</dcterms:modified>
</cp:coreProperties>
</file>

<file path=docProps/thumbnail.jpeg>
</file>